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304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97101" autoAdjust="0"/>
  </p:normalViewPr>
  <p:slideViewPr>
    <p:cSldViewPr snapToGrid="0">
      <p:cViewPr varScale="1">
        <p:scale>
          <a:sx n="111" d="100"/>
          <a:sy n="111" d="100"/>
        </p:scale>
        <p:origin x="2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3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7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wen Chen" userId="82c10abe-e73f-4467-be7c-dc14130e36b8" providerId="ADAL" clId="{728E7520-7209-4A9A-8916-86019B14C873}"/>
    <pc:docChg chg="modSld">
      <pc:chgData name="Shuwen Chen" userId="82c10abe-e73f-4467-be7c-dc14130e36b8" providerId="ADAL" clId="{728E7520-7209-4A9A-8916-86019B14C873}" dt="2025-10-27T01:05:33.643" v="1" actId="14100"/>
      <pc:docMkLst>
        <pc:docMk/>
      </pc:docMkLst>
      <pc:sldChg chg="modSp mod">
        <pc:chgData name="Shuwen Chen" userId="82c10abe-e73f-4467-be7c-dc14130e36b8" providerId="ADAL" clId="{728E7520-7209-4A9A-8916-86019B14C873}" dt="2025-10-27T01:05:33.643" v="1" actId="14100"/>
        <pc:sldMkLst>
          <pc:docMk/>
          <pc:sldMk cId="2280794598" sldId="256"/>
        </pc:sldMkLst>
        <pc:spChg chg="mod">
          <ac:chgData name="Shuwen Chen" userId="82c10abe-e73f-4467-be7c-dc14130e36b8" providerId="ADAL" clId="{728E7520-7209-4A9A-8916-86019B14C873}" dt="2025-10-27T01:05:29.307" v="0" actId="14100"/>
          <ac:spMkLst>
            <pc:docMk/>
            <pc:sldMk cId="2280794598" sldId="256"/>
            <ac:spMk id="2" creationId="{76626592-9842-411C-1411-FCD7A999E8AE}"/>
          </ac:spMkLst>
        </pc:spChg>
        <pc:spChg chg="mod">
          <ac:chgData name="Shuwen Chen" userId="82c10abe-e73f-4467-be7c-dc14130e36b8" providerId="ADAL" clId="{728E7520-7209-4A9A-8916-86019B14C873}" dt="2025-10-27T01:05:33.643" v="1" actId="14100"/>
          <ac:spMkLst>
            <pc:docMk/>
            <pc:sldMk cId="2280794598" sldId="256"/>
            <ac:spMk id="3" creationId="{0D0B8DFA-B971-6294-6401-11403735BD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59DDF-50F2-47BC-96AA-C71CA5C26C16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D13E-553D-4CE8-A85D-D9C719E48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8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ED13E-553D-4CE8-A85D-D9C719E48F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EE2-F414-4BB7-A8F0-7B6BAFBE7F2E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0622-2DBA-42DD-88BA-E7D4351E1173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C05E-6B6D-45C2-A068-4815252882DC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493E-9114-42F4-ADAE-AFF340F6860A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52CE-ED1B-493B-AD62-2BA70421D6F7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E6A4-B040-46BD-88EB-A8E746EB6E7F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3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9B7-8B15-4632-B171-ADE9C6BCD470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DC-5A56-4264-8212-4F16E71D5A1E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505D-BDC2-4250-924E-6B63E5227CBF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AE2C-08DA-4A64-A73C-3FDA726A25B1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53DF-8DDF-42C6-B623-11C125E5338F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F306E2-AFE8-4712-9AD2-863750F480D8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2.uac.edu.tw/111data/111_04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uac.edu.tw/downloads.htm" TargetMode="External"/><Relationship Id="rId2" Type="http://schemas.openxmlformats.org/officeDocument/2006/relationships/hyperlink" Target="https://get.adobe.com/tw/read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ac.edu.tw/114data/114_result_school_data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p-proj.ndc.gov.tw/Custom_Fast_Statistics_Search.aspx?d=H07&amp;m=80&amp;n=233&amp;sms=10363&amp;Create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&#21488;&#28771;&#22823;&#23560;&#38498;&#26657;&#23416;&#29983;&#25976;&#21015;&#34920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dn.com/news/story/124243/82783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E448DB1-4196-18A6-15DA-C72635C1B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="" xmlns:a16="http://schemas.microsoft.com/office/drawing/2014/main" id="{C4D1421F-2A60-B97F-5DB5-39C022BAC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5715" b="1001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F15DF8A-891A-1965-E372-1BA1F3B945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5507179" y="173179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3000"/>
                </a:schemeClr>
              </a:gs>
              <a:gs pos="26000">
                <a:schemeClr val="bg1">
                  <a:alpha val="2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26592-9842-411C-1411-FCD7A999E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33" y="898373"/>
            <a:ext cx="8015230" cy="3474720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dirty="0"/>
              <a:t>如何幫助東海大學安全渡過第二波少子化的大海嘯！</a:t>
            </a: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0B8DFA-B971-6294-6401-11403735B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33" y="4373093"/>
            <a:ext cx="7670523" cy="1508760"/>
          </a:xfrm>
        </p:spPr>
        <p:txBody>
          <a:bodyPr anchor="t">
            <a:normAutofit/>
          </a:bodyPr>
          <a:lstStyle/>
          <a:p>
            <a:r>
              <a:rPr lang="zh-CN" altLang="en-US" sz="2800" dirty="0"/>
              <a:t>陳祥文（</a:t>
            </a:r>
            <a:r>
              <a:rPr lang="en-US" sz="2800" dirty="0"/>
              <a:t>12 </a:t>
            </a:r>
            <a:r>
              <a:rPr lang="zh-CN" altLang="en-US" sz="2800" dirty="0"/>
              <a:t>化學</a:t>
            </a:r>
            <a:r>
              <a:rPr lang="en-US" altLang="zh-CN" sz="28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30EABB-CBCB-FF52-F75A-28B771F4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7207D-6120-A152-2418-E1C3D4A1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9" y="591013"/>
            <a:ext cx="11351941" cy="65792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解救的方法：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E52782-484D-E79F-2456-AF14CE13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71" y="1579073"/>
            <a:ext cx="1058089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東海大學力爭上游：將考試成績（錄取分數）擠進前段班</a:t>
            </a:r>
            <a:endParaRPr kumimoji="0" lang="zh-TW" altLang="en-US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也就是說在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151 (145) 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所大專院校排行榜上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：</a:t>
            </a:r>
            <a:endParaRPr kumimoji="0" lang="en-US" altLang="zh-TW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東海大學必須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排在前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47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名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 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內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or better</a:t>
            </a:r>
            <a:endParaRPr kumimoji="0" lang="en-US" altLang="zh-TW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東海大學才可能有機會招收到學生！</a:t>
            </a:r>
            <a:endParaRPr kumimoji="0" lang="zh-TW" altLang="en-US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0962EF-7F2C-D309-FC2C-A89959F29E40}"/>
              </a:ext>
            </a:extLst>
          </p:cNvPr>
          <p:cNvSpPr txBox="1"/>
          <p:nvPr/>
        </p:nvSpPr>
        <p:spPr>
          <a:xfrm>
            <a:off x="2891882" y="52187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altLang="zh-TW" sz="4000" b="1" dirty="0"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     </a:t>
            </a:r>
            <a:r>
              <a:rPr lang="zh-TW" sz="4000" b="1" dirty="0"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不然：關門大吉！</a:t>
            </a:r>
            <a:endParaRPr lang="en-US" sz="40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1E62B1B-CABE-1A2D-7A18-3333A23C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CCC79B-DC96-24A0-69E9-485A2E7437E8}"/>
              </a:ext>
            </a:extLst>
          </p:cNvPr>
          <p:cNvSpPr txBox="1"/>
          <p:nvPr/>
        </p:nvSpPr>
        <p:spPr>
          <a:xfrm>
            <a:off x="737418" y="628020"/>
            <a:ext cx="79641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TW" sz="3200" b="1" dirty="0"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為什麼排行榜這麽重要？</a:t>
            </a:r>
            <a:endParaRPr lang="en-US" altLang="zh-TW" sz="3200" b="1" dirty="0">
              <a:solidFill>
                <a:srgbClr val="FF0000"/>
              </a:solidFill>
              <a:effectLst/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endParaRPr lang="en-US" sz="2400" b="1" dirty="0"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24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高中生考大學依據排行榜及錄取分數填寫志願表！導致</a:t>
            </a:r>
            <a:endParaRPr lang="en-US" sz="24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24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排行榜前段班的大學收到一流學生／優秀生</a:t>
            </a:r>
            <a:endParaRPr lang="en-US" sz="24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24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排行榜中段班的大學收到二流學生／次優生</a:t>
            </a:r>
            <a:endParaRPr lang="en-US" sz="24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24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排行榜後段班的大學收到三流學生／普通生</a:t>
            </a:r>
            <a:endParaRPr lang="en-US" sz="24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558357-67A0-50B7-62AA-55183F2973C4}"/>
              </a:ext>
            </a:extLst>
          </p:cNvPr>
          <p:cNvSpPr txBox="1"/>
          <p:nvPr/>
        </p:nvSpPr>
        <p:spPr>
          <a:xfrm>
            <a:off x="836341" y="3222702"/>
            <a:ext cx="8534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TW" sz="2400" b="1" dirty="0"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怎麼知道每年的錄取分數有沒有進步？</a:t>
            </a:r>
            <a:endParaRPr lang="en-US" sz="24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endParaRPr lang="en-US" sz="800" dirty="0"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28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方法如下：東海大學必須有專人學習</a:t>
            </a:r>
            <a:r>
              <a:rPr lang="en-US" sz="28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2022</a:t>
            </a:r>
            <a:r>
              <a:rPr lang="zh-TW" sz="2800" b="1" dirty="0"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</a:t>
            </a:r>
            <a:endParaRPr lang="en-US" sz="28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>
              <a:buNone/>
            </a:pPr>
            <a:r>
              <a:rPr lang="zh-TW" sz="2800" b="1" dirty="0"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我和張清福教授合作：做出的大專院校數位排行榜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A0FCD76D-1E3E-B146-3BC0-22D7CCA8D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41" y="4900666"/>
            <a:ext cx="1072639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將</a:t>
            </a:r>
            <a:r>
              <a:rPr kumimoji="0" lang="en-US" altLang="zh-TW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2022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年參加指考的大專院校各系組最低錄取分數用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 </a:t>
            </a:r>
            <a:r>
              <a:rPr kumimoji="0" lang="en-US" altLang="zh-TW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Python 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及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 </a:t>
            </a:r>
            <a:r>
              <a:rPr kumimoji="0" lang="en-US" altLang="zh-TW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Excel , 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萃取出來！然後算出每個大學全校的平均錄取分數，再用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 </a:t>
            </a:r>
            <a:r>
              <a:rPr kumimoji="0" lang="en-US" altLang="zh-TW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sorting </a:t>
            </a:r>
            <a:r>
              <a:rPr kumimoji="0" lang="zh-TW" alt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方法，將大學的數位排行榜及每校每一系數位排行榜做出！</a:t>
            </a:r>
            <a:endParaRPr kumimoji="0" lang="zh-TW" altLang="en-US" sz="27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68D6C95-C02E-145F-93E0-D4426720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18A4D342-6022-9EFB-B67B-F4B466ABB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4996" y="544103"/>
            <a:ext cx="95766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數據：</a:t>
            </a:r>
            <a:r>
              <a:rPr kumimoji="0" lang="en-US" altLang="zh-TW" sz="240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111</a:t>
            </a:r>
            <a:r>
              <a:rPr kumimoji="0" lang="zh-TW" altLang="en-US" sz="240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學年度大學分發入學各系組最低錄取標準及錄取人數一覽表</a:t>
            </a:r>
            <a:endParaRPr kumimoji="0" lang="zh-TW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  <a:hlinkClick r:id="rId2"/>
              </a:rPr>
              <a:t>https://www2.uac.edu.tw/111data/111_04.pdf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  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/>
            </a:r>
            <a:b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</a:br>
            <a:r>
              <a:rPr lang="en-US" sz="2800" dirty="0">
                <a:solidFill>
                  <a:srgbClr val="FF0000"/>
                </a:solidFill>
              </a:rPr>
              <a:t>2022</a:t>
            </a:r>
            <a:r>
              <a:rPr lang="zh-TW" altLang="en-US" sz="2800" dirty="0">
                <a:solidFill>
                  <a:srgbClr val="FF0000"/>
                </a:solidFill>
              </a:rPr>
              <a:t>年台灣大專院校數位排行榜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3A1A8D-1E4A-8ED3-6CAE-25F3C8E28585}"/>
              </a:ext>
            </a:extLst>
          </p:cNvPr>
          <p:cNvSpPr txBox="1"/>
          <p:nvPr/>
        </p:nvSpPr>
        <p:spPr>
          <a:xfrm>
            <a:off x="576237" y="1884556"/>
            <a:ext cx="4352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這個排行榜將台灣大專院校所</a:t>
            </a:r>
            <a:r>
              <a:rPr lang="zh-TW" sz="1800" b="1" dirty="0">
                <a:solidFill>
                  <a:srgbClr val="313131"/>
                </a:solidFill>
                <a:effectLst/>
                <a:latin typeface="Aptos" panose="020B0004020202020204" pitchFamily="34" charset="0"/>
                <a:ea typeface="PMingLiU-ExtB" panose="02020500000000000000" pitchFamily="18" charset="-120"/>
                <a:cs typeface="PMingLiU-ExtB" panose="02020500000000000000" pitchFamily="18" charset="-120"/>
              </a:rPr>
              <a:t>𠕇</a:t>
            </a: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參加聯考</a:t>
            </a:r>
            <a:endParaRPr lang="en-US" sz="1800" b="1" dirty="0"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所有的學校＂每個系的錄取分數分門別類放在一起＂</a:t>
            </a:r>
            <a:endParaRPr lang="en-US" sz="1800" b="1" dirty="0"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並</a:t>
            </a:r>
            <a:r>
              <a:rPr lang="en-US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 sort </a:t>
            </a: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分數：清楚將每系的排行榜列出！</a:t>
            </a:r>
            <a:endParaRPr lang="en-US" sz="1800" b="1" dirty="0"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從這表：任何人可以清楚了解</a:t>
            </a:r>
            <a:r>
              <a:rPr lang="zh-TW" sz="1800" b="1" dirty="0">
                <a:solidFill>
                  <a:srgbClr val="313131"/>
                </a:solidFill>
                <a:effectLst/>
                <a:latin typeface="Aptos" panose="020B0004020202020204" pitchFamily="34" charset="0"/>
                <a:ea typeface="UICTFontTextStyleBody"/>
                <a:cs typeface="Aptos" panose="020B0004020202020204" pitchFamily="34" charset="0"/>
              </a:rPr>
              <a:t> </a:t>
            </a:r>
            <a:r>
              <a:rPr lang="zh-TW" sz="1800" b="1" dirty="0">
                <a:solidFill>
                  <a:srgbClr val="313131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東海大學每系錄取分數是否有進步！</a:t>
            </a:r>
            <a:endParaRPr lang="en-US" sz="1800" b="1" dirty="0">
              <a:effectLst/>
              <a:latin typeface="Aptos" panose="020B0004020202020204" pitchFamily="34" charset="0"/>
              <a:ea typeface="PMingLiU" panose="02020500000000000000" pitchFamily="18" charset="-120"/>
              <a:cs typeface="Aptos" panose="020B00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09A9702-3C7B-E1AD-4234-64DEBB0C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table of numbers with red text&#10;&#10;AI-generated content may be incorrect.">
            <a:extLst>
              <a:ext uri="{FF2B5EF4-FFF2-40B4-BE49-F238E27FC236}">
                <a16:creationId xmlns="" xmlns:a16="http://schemas.microsoft.com/office/drawing/2014/main" id="{CF9AA2F2-5FAA-2E9F-4B3C-31BE29816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22" y="1198336"/>
            <a:ext cx="5631366" cy="5659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024" y="4003288"/>
            <a:ext cx="57874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145 (151) </a:t>
            </a:r>
            <a:r>
              <a:rPr lang="zh-TW" altLang="en-US" sz="4000" b="1" dirty="0">
                <a:solidFill>
                  <a:srgbClr val="0070C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所大專院校</a:t>
            </a:r>
            <a:endParaRPr lang="en-US" altLang="zh-CN" sz="40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只有</a:t>
            </a:r>
            <a:r>
              <a:rPr lang="en-US" altLang="zh-CN" sz="4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62</a:t>
            </a:r>
            <a:r>
              <a:rPr lang="zh-TW" altLang="en-US" sz="40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所參加指考</a:t>
            </a:r>
            <a:endParaRPr lang="en-US" altLang="zh-TW" sz="40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東海</a:t>
            </a:r>
            <a:r>
              <a:rPr lang="en-US" altLang="zh-TW" sz="3600" b="1" dirty="0">
                <a:solidFill>
                  <a:srgbClr val="0070C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43</a:t>
            </a:r>
            <a:r>
              <a:rPr lang="zh-TW" altLang="en-US" sz="3600" b="1" dirty="0">
                <a:solidFill>
                  <a:srgbClr val="0070C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名</a:t>
            </a:r>
            <a:endParaRPr lang="en-US" altLang="zh-TW" sz="3600" b="1" dirty="0">
              <a:solidFill>
                <a:srgbClr val="0070C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輔仁</a:t>
            </a:r>
            <a:r>
              <a:rPr lang="en-US" altLang="zh-TW" sz="3600" b="1" dirty="0">
                <a:solidFill>
                  <a:srgbClr val="FF0000"/>
                </a:solidFill>
              </a:rPr>
              <a:t>25</a:t>
            </a:r>
            <a:r>
              <a:rPr lang="zh-TW" altLang="en-US" sz="36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名</a:t>
            </a:r>
            <a:endParaRPr lang="en-US" altLang="zh-TW" sz="36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endParaRPr lang="en-US" altLang="zh-TW" sz="4000" b="1" dirty="0">
              <a:solidFill>
                <a:srgbClr val="0070C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endParaRPr lang="en-US" altLang="zh-TW" sz="40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altLang="zh-TW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endParaRPr lang="en-US" altLang="zh-TW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0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B7EA8FB5-B6A9-4908-531A-AE204ABF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80" y="365788"/>
            <a:ext cx="1033718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目前我們有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UICTFontTextStyleBody"/>
                <a:cs typeface="Aptos" panose="020B0004020202020204" pitchFamily="34" charset="0"/>
              </a:rPr>
              <a:t>2022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年台灣大專院校數位排行榜</a:t>
            </a:r>
            <a:endParaRPr kumimoji="0" lang="en-US" altLang="zh-TW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建議：東海大學著手做出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2023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年＇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2024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年及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2025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年的數位挷行榜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若有人力及財務的支援：我建議做出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2000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年至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Aptos" panose="020B0004020202020204" pitchFamily="34" charset="0"/>
              </a:rPr>
              <a:t>2021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年數位排行榜！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zh-TW" altLang="en-US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8A916A8-D352-88D8-2D12-C9A2871A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3" y="2355282"/>
            <a:ext cx="970743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數據可以從以下的網站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download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（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A-3-1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）大學考試入學分發委員會：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(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歷年統計資料皆僅提供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PDF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格式檔案下載，請先安裝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  <a:hlinkClick r:id="rId2"/>
              </a:rPr>
              <a:t>Adobe Reader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程式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)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  <a:hlinkClick r:id="rId3"/>
              </a:rPr>
              <a:t>https://www2.uac.edu.tw/downloads.htm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(A-3-2)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或是用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Google search 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例如民國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114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年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Google search enter 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＂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114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學年度大學分發入學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各系組最低錄取標準及錄取人數一覽表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</a:rPr>
              <a:t>!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＂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PMingLiU" panose="02020500000000000000" pitchFamily="18" charset="-120"/>
                <a:cs typeface="Aptos" panose="020B0004020202020204" pitchFamily="34" charset="0"/>
              </a:rPr>
              <a:t>就可以找到網頁及數據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Aptos" panose="020B0004020202020204" pitchFamily="34" charset="0"/>
                <a:hlinkClick r:id="rId4"/>
              </a:rPr>
              <a:t>https://www.uac.edu.tw/114data/114_result_school_data.pdf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FCCAFBE-431F-21ED-DE97-CFD25DF8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D23797-E32D-2C09-8AB4-5CF46D0F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1" y="381372"/>
            <a:ext cx="10619455" cy="45496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                                  </a:t>
            </a:r>
            <a:r>
              <a:rPr lang="zh-CN" altLang="en-US" dirty="0">
                <a:solidFill>
                  <a:srgbClr val="FF0000"/>
                </a:solidFill>
              </a:rPr>
              <a:t>大綱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67893B-1DFC-ABD6-D759-41512173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6" y="1048216"/>
            <a:ext cx="10741712" cy="55979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0070C0"/>
                </a:solidFill>
              </a:rPr>
              <a:t>(A</a:t>
            </a:r>
            <a:r>
              <a:rPr lang="zh-CN" altLang="en-US" sz="2200" b="1" dirty="0">
                <a:solidFill>
                  <a:srgbClr val="0070C0"/>
                </a:solidFill>
              </a:rPr>
              <a:t>）少子化</a:t>
            </a:r>
            <a:endParaRPr lang="en-US" sz="2200" b="1" dirty="0">
              <a:solidFill>
                <a:srgbClr val="0070C0"/>
              </a:solidFill>
            </a:endParaRP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 (A-1) </a:t>
            </a:r>
            <a:r>
              <a:rPr lang="zh-CN" altLang="en-US" sz="2200" b="1" dirty="0">
                <a:solidFill>
                  <a:srgbClr val="0070C0"/>
                </a:solidFill>
              </a:rPr>
              <a:t>第一波少子化（</a:t>
            </a:r>
            <a:r>
              <a:rPr lang="en-US" sz="2200" b="1" dirty="0">
                <a:solidFill>
                  <a:srgbClr val="0070C0"/>
                </a:solidFill>
              </a:rPr>
              <a:t>2011-2028</a:t>
            </a:r>
            <a:r>
              <a:rPr lang="zh-CN" altLang="en-US" sz="2200" b="1" dirty="0">
                <a:solidFill>
                  <a:srgbClr val="0070C0"/>
                </a:solidFill>
              </a:rPr>
              <a:t>）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 (A-2</a:t>
            </a:r>
            <a:r>
              <a:rPr lang="zh-CN" altLang="en-US" sz="2200" b="1" dirty="0">
                <a:solidFill>
                  <a:srgbClr val="0070C0"/>
                </a:solidFill>
              </a:rPr>
              <a:t>）暴風雨前的寧靜</a:t>
            </a:r>
            <a:r>
              <a:rPr lang="en-US" sz="2200" b="1" dirty="0">
                <a:solidFill>
                  <a:srgbClr val="0070C0"/>
                </a:solidFill>
              </a:rPr>
              <a:t>(2029-2037)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 (A-3</a:t>
            </a:r>
            <a:r>
              <a:rPr lang="zh-CN" altLang="en-US" sz="2200" b="1" dirty="0">
                <a:solidFill>
                  <a:srgbClr val="0070C0"/>
                </a:solidFill>
              </a:rPr>
              <a:t>） 第二波少子化（</a:t>
            </a:r>
            <a:r>
              <a:rPr lang="en-US" sz="2200" b="1" dirty="0">
                <a:solidFill>
                  <a:srgbClr val="0070C0"/>
                </a:solidFill>
              </a:rPr>
              <a:t>2038 -???? </a:t>
            </a:r>
            <a:r>
              <a:rPr lang="zh-CN" altLang="en-US" sz="2200" b="1" dirty="0">
                <a:solidFill>
                  <a:srgbClr val="0070C0"/>
                </a:solidFill>
              </a:rPr>
              <a:t>）</a:t>
            </a:r>
            <a:endParaRPr lang="en-US" sz="2200" b="1" dirty="0">
              <a:solidFill>
                <a:srgbClr val="0070C0"/>
              </a:solidFill>
            </a:endParaRPr>
          </a:p>
          <a:p>
            <a:pPr lvl="2"/>
            <a:r>
              <a:rPr lang="en-US" sz="2200" b="1" dirty="0">
                <a:solidFill>
                  <a:srgbClr val="0070C0"/>
                </a:solidFill>
              </a:rPr>
              <a:t>  </a:t>
            </a:r>
            <a:r>
              <a:rPr lang="zh-CN" altLang="en-US" sz="2200" b="1" dirty="0">
                <a:solidFill>
                  <a:srgbClr val="0070C0"/>
                </a:solidFill>
              </a:rPr>
              <a:t>在第二波少子化：假如東海大學不力爭上游，可能招不到學生！導致關門大吉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200" b="1" dirty="0">
                <a:solidFill>
                  <a:srgbClr val="0070C0"/>
                </a:solidFill>
              </a:rPr>
              <a:t>( B) </a:t>
            </a:r>
            <a:r>
              <a:rPr lang="zh-CN" altLang="en-US" sz="2200" b="1" dirty="0">
                <a:solidFill>
                  <a:srgbClr val="0070C0"/>
                </a:solidFill>
              </a:rPr>
              <a:t>翻轉東海大學三支箭：提升學術研究及尋找新的學生來源！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lvl="1" fontAlgn="base">
              <a:spcAft>
                <a:spcPct val="0"/>
              </a:spcAft>
            </a:pPr>
            <a:r>
              <a:rPr lang="en-US" altLang="zh-CN" sz="2200" b="1" dirty="0">
                <a:solidFill>
                  <a:srgbClr val="0070C0"/>
                </a:solidFill>
              </a:rPr>
              <a:t>  (B-1</a:t>
            </a:r>
            <a:r>
              <a:rPr lang="zh-CN" altLang="en-US" sz="2200" b="1" dirty="0">
                <a:solidFill>
                  <a:srgbClr val="0070C0"/>
                </a:solidFill>
              </a:rPr>
              <a:t>） </a:t>
            </a:r>
            <a:r>
              <a:rPr lang="en-US" altLang="zh-CN" sz="2200" b="1" dirty="0">
                <a:solidFill>
                  <a:srgbClr val="0070C0"/>
                </a:solidFill>
              </a:rPr>
              <a:t>AI</a:t>
            </a:r>
            <a:r>
              <a:rPr lang="zh-CN" altLang="en-US" sz="2200" b="1" dirty="0">
                <a:solidFill>
                  <a:srgbClr val="0070C0"/>
                </a:solidFill>
              </a:rPr>
              <a:t>教育：</a:t>
            </a:r>
            <a:r>
              <a:rPr lang="zh-CN" altLang="en-US" sz="2200" b="1" dirty="0">
                <a:solidFill>
                  <a:srgbClr val="FF0000"/>
                </a:solidFill>
              </a:rPr>
              <a:t>提升學術研究及尋找新的學生來源！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lvl="2" fontAlgn="base">
              <a:spcAft>
                <a:spcPct val="0"/>
              </a:spcAft>
            </a:pPr>
            <a:r>
              <a:rPr lang="zh-CN" altLang="en-US" sz="2200" b="1" dirty="0">
                <a:solidFill>
                  <a:srgbClr val="0070C0"/>
                </a:solidFill>
              </a:rPr>
              <a:t>          尊稱大渡山學會理事長鄭清和為＂東海大學特色的</a:t>
            </a:r>
            <a:r>
              <a:rPr lang="en-US" altLang="zh-CN" sz="2200" b="1" dirty="0">
                <a:solidFill>
                  <a:srgbClr val="0070C0"/>
                </a:solidFill>
              </a:rPr>
              <a:t>AI</a:t>
            </a:r>
            <a:r>
              <a:rPr lang="zh-CN" altLang="en-US" sz="2200" b="1" dirty="0">
                <a:solidFill>
                  <a:srgbClr val="0070C0"/>
                </a:solidFill>
              </a:rPr>
              <a:t>教育先驅“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lvl="1" fontAlgn="base">
              <a:spcAft>
                <a:spcPct val="0"/>
              </a:spcAft>
            </a:pPr>
            <a:r>
              <a:rPr lang="zh-CN" altLang="en-US" sz="2200" b="1" dirty="0">
                <a:solidFill>
                  <a:srgbClr val="0070C0"/>
                </a:solidFill>
              </a:rPr>
              <a:t>（</a:t>
            </a:r>
            <a:r>
              <a:rPr lang="en-US" altLang="zh-CN" sz="2200" b="1" dirty="0">
                <a:solidFill>
                  <a:srgbClr val="0070C0"/>
                </a:solidFill>
              </a:rPr>
              <a:t>B-2</a:t>
            </a:r>
            <a:r>
              <a:rPr lang="zh-CN" altLang="en-US" sz="2200" b="1" dirty="0">
                <a:solidFill>
                  <a:srgbClr val="0070C0"/>
                </a:solidFill>
              </a:rPr>
              <a:t>）醫學院／護理系：創造與中榮合併的機會！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lvl="2" fontAlgn="base">
              <a:spcAft>
                <a:spcPct val="0"/>
              </a:spcAft>
            </a:pPr>
            <a:r>
              <a:rPr lang="zh-CN" altLang="en-US" sz="2200" b="1" dirty="0">
                <a:solidFill>
                  <a:srgbClr val="0070C0"/>
                </a:solidFill>
              </a:rPr>
              <a:t>           </a:t>
            </a:r>
            <a:r>
              <a:rPr lang="zh-CN" altLang="en-US" sz="2200" b="1" dirty="0">
                <a:solidFill>
                  <a:srgbClr val="FF0000"/>
                </a:solidFill>
              </a:rPr>
              <a:t>提升學術研究及尋找新的學生來源！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lvl="1" fontAlgn="base">
              <a:spcAft>
                <a:spcPct val="0"/>
              </a:spcAft>
            </a:pPr>
            <a:r>
              <a:rPr lang="zh-CN" altLang="en-US" sz="2200" b="1" dirty="0">
                <a:solidFill>
                  <a:srgbClr val="0070C0"/>
                </a:solidFill>
              </a:rPr>
              <a:t>（</a:t>
            </a:r>
            <a:r>
              <a:rPr lang="en-US" altLang="zh-CN" sz="2200" b="1" dirty="0">
                <a:solidFill>
                  <a:srgbClr val="0070C0"/>
                </a:solidFill>
              </a:rPr>
              <a:t>B-3</a:t>
            </a:r>
            <a:r>
              <a:rPr lang="zh-CN" altLang="en-US" sz="2200" b="1" dirty="0">
                <a:solidFill>
                  <a:srgbClr val="0070C0"/>
                </a:solidFill>
              </a:rPr>
              <a:t>） 半導體學程：</a:t>
            </a:r>
            <a:r>
              <a:rPr lang="zh-CN" altLang="en-US" sz="2200" b="1" dirty="0">
                <a:solidFill>
                  <a:srgbClr val="FF0000"/>
                </a:solidFill>
              </a:rPr>
              <a:t>提升學術研究及尋找新的學生來源！</a:t>
            </a:r>
          </a:p>
          <a:p>
            <a:pPr>
              <a:buNone/>
            </a:pPr>
            <a:r>
              <a:rPr lang="en-US" sz="2200" b="1" dirty="0">
                <a:solidFill>
                  <a:srgbClr val="0070C0"/>
                </a:solidFill>
              </a:rPr>
              <a:t>(C</a:t>
            </a:r>
            <a:r>
              <a:rPr lang="zh-CN" altLang="en-US" sz="2200" b="1" dirty="0">
                <a:solidFill>
                  <a:srgbClr val="0070C0"/>
                </a:solidFill>
              </a:rPr>
              <a:t>） 解救之道</a:t>
            </a:r>
            <a:r>
              <a:rPr lang="en-US" altLang="zh-CN" sz="2200" b="1" dirty="0">
                <a:solidFill>
                  <a:srgbClr val="0070C0"/>
                </a:solidFill>
              </a:rPr>
              <a:t>:</a:t>
            </a:r>
            <a:endParaRPr lang="en-US" sz="2200" b="1" dirty="0">
              <a:solidFill>
                <a:srgbClr val="0070C0"/>
              </a:solidFill>
            </a:endParaRPr>
          </a:p>
          <a:p>
            <a:endParaRPr lang="en-US" sz="1600" b="1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E778A062-C222-1F6A-1CAF-D2B27C59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cs typeface="SimSun" panose="02010600030101010101" pitchFamily="2" charset="-122"/>
              </a:rPr>
              <a:t>（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6487D7-76DB-D634-9F29-D144FBD7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0956F-79FD-9396-1C03-A9FC39E4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）少子化</a:t>
            </a:r>
            <a:r>
              <a:rPr lang="en-US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2B8818D-FF77-AAC0-72DA-7147E5132A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14037" y="1072601"/>
            <a:ext cx="1087244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cs typeface="SimSun" panose="02010600030101010101" pitchFamily="2" charset="-122"/>
              </a:rPr>
              <a:t>家發展委員會／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ea typeface="UICTFontTextStyleBody"/>
                <a:cs typeface="SimSun" panose="02010600030101010101" pitchFamily="2" charset="-122"/>
              </a:rPr>
              <a:t>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cs typeface="SimSun" panose="02010600030101010101" pitchFamily="2" charset="-122"/>
              </a:rPr>
              <a:t>人口推估查詢系統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  <a:hlinkClick r:id="rId2"/>
              </a:rPr>
              <a:t>https://pop-proj.ndc.gov.tw/Custom_Fast_Statistics_Search.aspx?d=H07&amp;m=80&amp;n=233&amp;sms=10363&amp;Create=1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30E12A5A-509F-E952-14BB-F6DE9638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60" y="1717287"/>
            <a:ext cx="11273883" cy="7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EmphasizedBody"/>
                <a:cs typeface="SimSun" panose="02010600030101010101" pitchFamily="2" charset="-122"/>
              </a:rPr>
              <a:t>請看此圖：新生兒人數的趨勢圖：出生的年份加上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ea typeface="UICTFontTextStyleEmphasizedBody"/>
                <a:cs typeface="SimSun" panose="02010600030101010101" pitchFamily="2" charset="-122"/>
              </a:rPr>
              <a:t>18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EmphasizedBody"/>
                <a:cs typeface="SimSun" panose="02010600030101010101" pitchFamily="2" charset="-122"/>
              </a:rPr>
              <a:t>年就是大一考生人數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img-d5ad363d-f93c-4e2d-a6a4-579266521f98" descr="IMG_5325.PNG">
            <a:extLst>
              <a:ext uri="{FF2B5EF4-FFF2-40B4-BE49-F238E27FC236}">
                <a16:creationId xmlns="" xmlns:a16="http://schemas.microsoft.com/office/drawing/2014/main" id="{7E5AD583-0F9D-1B76-4787-F951E894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5" y="2451928"/>
            <a:ext cx="5339841" cy="38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768F09B-5779-9401-371C-0E9E2FFF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B0CD50-9C39-215D-1931-3FFF2635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7" y="479502"/>
            <a:ext cx="10850137" cy="624469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70C0"/>
                </a:solidFill>
              </a:rPr>
              <a:t>( </a:t>
            </a:r>
            <a:r>
              <a:rPr lang="en-US" dirty="0">
                <a:solidFill>
                  <a:srgbClr val="0070C0"/>
                </a:solidFill>
              </a:rPr>
              <a:t>A-1</a:t>
            </a:r>
            <a:r>
              <a:rPr lang="zh-CN" altLang="en-US" dirty="0">
                <a:solidFill>
                  <a:srgbClr val="0070C0"/>
                </a:solidFill>
              </a:rPr>
              <a:t>）第一波少子化（</a:t>
            </a:r>
            <a:r>
              <a:rPr lang="en-US" dirty="0">
                <a:solidFill>
                  <a:srgbClr val="0070C0"/>
                </a:solidFill>
              </a:rPr>
              <a:t>2011-2028</a:t>
            </a:r>
            <a:r>
              <a:rPr lang="zh-CN" altLang="en-US" dirty="0">
                <a:solidFill>
                  <a:srgbClr val="0070C0"/>
                </a:solidFill>
              </a:rPr>
              <a:t>） 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CAEE2BA-E584-C102-1E86-309FEB5FB6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4898" y="1198671"/>
            <a:ext cx="1137168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大一考生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在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2011-2015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這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4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年間每年大約有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32.5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萬大一考生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不幸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2015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年後開始斷崖式的崩盤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在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2028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年只剩下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16.5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萬考生。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18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年（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2011-2028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）大一考生減少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16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萬（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or 49.23 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％）！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UICTFontTextStyleBody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東海大學在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2011-2012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年（兩年）全校學生：大約在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17,500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人左右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UICTFontTextStyleBody" charset="0"/>
              <a:cs typeface="SimSun" panose="02010600030101010101" pitchFamily="2" charset="-122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過去幾年（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2022 - 2025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）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大一考生大約是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萬左右＇東海大學可以招收到大約是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4000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大一新生＇（包含以下所有的一年級：日間部學士班，進修學士班‘博士班，碩士班＇碩士專班）。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若只算</a:t>
            </a:r>
            <a:r>
              <a:rPr lang="zh-CN" altLang="en-US" sz="2400" b="1" dirty="0">
                <a:solidFill>
                  <a:srgbClr val="FF0000"/>
                </a:solidFill>
                <a:latin typeface="UICTFontTextStyleBody" charset="0"/>
                <a:cs typeface="SimSun" panose="02010600030101010101" pitchFamily="2" charset="-122"/>
              </a:rPr>
              <a:t>大一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日間部學士班大約是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3,200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左右！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全校學生大約是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15,700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人左右！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UICTFontTextStyleBody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第一波少子化最嚴重一年是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2028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年：我預估會少收大約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300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位學生！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2028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年：全校學生人數會降到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15,400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人左右！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UICTFontTextStyleBody" charset="0"/>
              <a:cs typeface="SimSun" panose="02010600030101010101" pitchFamily="2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4C65478-04E9-649F-961C-0331A826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47" y="4655964"/>
            <a:ext cx="114523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從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2011-2012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</a:t>
            </a:r>
            <a:r>
              <a:rPr lang="zh-CN" altLang="en-US" sz="2400" b="1" dirty="0">
                <a:solidFill>
                  <a:srgbClr val="FF0000"/>
                </a:solidFill>
                <a:latin typeface="UICTFontTextStyleBody" charset="0"/>
                <a:cs typeface="SimSun" panose="02010600030101010101" pitchFamily="2" charset="-122"/>
              </a:rPr>
              <a:t>全校學生</a:t>
            </a:r>
            <a:r>
              <a:rPr lang="zh-TW" altLang="en-US" sz="2400" dirty="0">
                <a:solidFill>
                  <a:srgbClr val="FF0000"/>
                </a:solidFill>
              </a:rPr>
              <a:t>人數 </a:t>
            </a:r>
            <a:r>
              <a:rPr lang="en-US" altLang="zh-TW" sz="2400" dirty="0">
                <a:solidFill>
                  <a:srgbClr val="FF0000"/>
                </a:solidFill>
              </a:rPr>
              <a:t>~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17,500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人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 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到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2028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15,400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人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ICTFontTextStyleBody" charset="0"/>
              <a:ea typeface="UICTFontTextStyleBody" charset="0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UICTFontTextStyleBody" charset="0"/>
                <a:cs typeface="SimSun" panose="02010600030101010101" pitchFamily="2" charset="-122"/>
              </a:rPr>
              <a:t>(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17,500 </a:t>
            </a:r>
            <a:r>
              <a:rPr lang="en-US" altLang="zh-CN" sz="2400" b="1" dirty="0">
                <a:solidFill>
                  <a:srgbClr val="FF0000"/>
                </a:solidFill>
                <a:latin typeface="UICTFontTextStyleBody" charset="0"/>
                <a:cs typeface="SimSun" panose="02010600030101010101" pitchFamily="2" charset="-122"/>
              </a:rPr>
              <a:t>-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15,400)= 2,100 ***</a:t>
            </a:r>
            <a:r>
              <a:rPr lang="en-US" altLang="zh-CN" sz="2400" b="1" dirty="0">
                <a:solidFill>
                  <a:srgbClr val="FF0000"/>
                </a:solidFill>
                <a:cs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18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年的少子化導致＂東海大學少收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2,100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位學生＂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ICTFontTextStyleBody" charset="0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東海大學每位學生的學費大約是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萬台幣，少收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2,100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學生‘也就是說東海大學少收</a:t>
            </a:r>
            <a:r>
              <a:rPr lang="en-US" altLang="zh-CN" sz="2400" b="1" dirty="0">
                <a:solidFill>
                  <a:srgbClr val="FF0000"/>
                </a:solidFill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2.1 </a:t>
            </a:r>
            <a:r>
              <a:rPr lang="zh-CN" altLang="en-US" sz="2400" b="1" dirty="0">
                <a:solidFill>
                  <a:srgbClr val="FF0000"/>
                </a:solidFill>
                <a:latin typeface="UICTFontTextStyleBody" charset="0"/>
                <a:cs typeface="SimSun" panose="02010600030101010101" pitchFamily="2" charset="-122"/>
              </a:rPr>
              <a:t>億台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幣。學費收入佔總預算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60%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至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70%!</a:t>
            </a:r>
            <a:r>
              <a:rPr lang="zh-CN" altLang="en-US" sz="2400" b="1" dirty="0">
                <a:solidFill>
                  <a:srgbClr val="FF0000"/>
                </a:solidFill>
                <a:latin typeface="UICTFontTextStyleBody" charset="0"/>
                <a:cs typeface="SimSun" panose="02010600030101010101" pitchFamily="2" charset="-122"/>
              </a:rPr>
              <a:t>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對東海財務有重大影響！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E59DB1-4428-1D45-C917-D2A0096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53753-EA1E-2201-2BA2-51A6FE33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457199"/>
            <a:ext cx="11508058" cy="624469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（</a:t>
            </a:r>
            <a:r>
              <a:rPr lang="en-US" dirty="0">
                <a:solidFill>
                  <a:srgbClr val="0070C0"/>
                </a:solidFill>
              </a:rPr>
              <a:t>A-2</a:t>
            </a:r>
            <a:r>
              <a:rPr lang="zh-CN" altLang="en-US" dirty="0">
                <a:solidFill>
                  <a:srgbClr val="0070C0"/>
                </a:solidFill>
              </a:rPr>
              <a:t>）暴風雨前的寧靜</a:t>
            </a:r>
            <a:r>
              <a:rPr lang="en-US" dirty="0">
                <a:solidFill>
                  <a:srgbClr val="0070C0"/>
                </a:solidFill>
              </a:rPr>
              <a:t> : (2029 - 2037)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543F85-25AF-2740-D881-FC0E182F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9" y="1326995"/>
            <a:ext cx="10641758" cy="1105654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因爲</a:t>
            </a:r>
            <a:r>
              <a:rPr lang="en-US" sz="2400" dirty="0">
                <a:solidFill>
                  <a:srgbClr val="0070C0"/>
                </a:solidFill>
              </a:rPr>
              <a:t>2029</a:t>
            </a:r>
            <a:r>
              <a:rPr lang="zh-CN" altLang="en-US" sz="2400" dirty="0">
                <a:solidFill>
                  <a:srgbClr val="0070C0"/>
                </a:solidFill>
              </a:rPr>
              <a:t>年有龍年效應 大一考生又回到</a:t>
            </a:r>
            <a:r>
              <a:rPr lang="en-US" sz="2400" dirty="0">
                <a:solidFill>
                  <a:srgbClr val="0070C0"/>
                </a:solidFill>
              </a:rPr>
              <a:t>20</a:t>
            </a:r>
            <a:r>
              <a:rPr lang="zh-CN" altLang="en-US" sz="2400" dirty="0">
                <a:solidFill>
                  <a:srgbClr val="0070C0"/>
                </a:solidFill>
              </a:rPr>
              <a:t>幾萬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所以大專院校有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zh-CN" altLang="en-US" sz="2400" dirty="0">
                <a:solidFill>
                  <a:srgbClr val="0070C0"/>
                </a:solidFill>
              </a:rPr>
              <a:t>年：喘息年！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CF5838-529C-6333-DF43-86657AAFC2BF}"/>
              </a:ext>
            </a:extLst>
          </p:cNvPr>
          <p:cNvSpPr txBox="1"/>
          <p:nvPr/>
        </p:nvSpPr>
        <p:spPr>
          <a:xfrm>
            <a:off x="388619" y="2945075"/>
            <a:ext cx="8264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CN" sz="3600" b="1" dirty="0">
                <a:solidFill>
                  <a:srgbClr val="FF0000"/>
                </a:solidFill>
                <a:effectLst/>
                <a:latin typeface="+mj-ea"/>
                <a:ea typeface="+mj-ea"/>
                <a:cs typeface="SimSun" panose="02010600030101010101" pitchFamily="2" charset="-122"/>
              </a:rPr>
              <a:t>（</a:t>
            </a:r>
            <a:r>
              <a:rPr lang="en-US" sz="3600" b="1" dirty="0">
                <a:solidFill>
                  <a:srgbClr val="FF0000"/>
                </a:solidFill>
                <a:effectLst/>
                <a:latin typeface="+mj-ea"/>
                <a:ea typeface="+mj-ea"/>
                <a:cs typeface="SimSun" panose="02010600030101010101" pitchFamily="2" charset="-122"/>
              </a:rPr>
              <a:t>A-3</a:t>
            </a:r>
            <a:r>
              <a:rPr lang="zh-CN" sz="3600" b="1" dirty="0">
                <a:solidFill>
                  <a:srgbClr val="FF0000"/>
                </a:solidFill>
                <a:effectLst/>
                <a:latin typeface="+mj-ea"/>
                <a:ea typeface="+mj-ea"/>
                <a:cs typeface="SimSun" panose="02010600030101010101" pitchFamily="2" charset="-122"/>
              </a:rPr>
              <a:t>） 第二波少子化（</a:t>
            </a:r>
            <a:r>
              <a:rPr lang="en-US" sz="3600" b="1" dirty="0">
                <a:solidFill>
                  <a:srgbClr val="FF0000"/>
                </a:solidFill>
                <a:effectLst/>
                <a:latin typeface="+mj-ea"/>
                <a:ea typeface="+mj-ea"/>
                <a:cs typeface="SimSun" panose="02010600030101010101" pitchFamily="2" charset="-122"/>
              </a:rPr>
              <a:t>2038 -???? </a:t>
            </a:r>
            <a:r>
              <a:rPr lang="zh-CN" sz="3600" b="1" dirty="0">
                <a:solidFill>
                  <a:srgbClr val="FF0000"/>
                </a:solidFill>
                <a:effectLst/>
                <a:latin typeface="+mj-ea"/>
                <a:ea typeface="+mj-ea"/>
                <a:cs typeface="SimSun" panose="02010600030101010101" pitchFamily="2" charset="-122"/>
              </a:rPr>
              <a:t>）</a:t>
            </a:r>
            <a:endParaRPr lang="en-US" sz="3600" b="1" dirty="0">
              <a:solidFill>
                <a:srgbClr val="FF0000"/>
              </a:solidFill>
              <a:effectLst/>
              <a:latin typeface="+mj-ea"/>
              <a:ea typeface="+mj-ea"/>
              <a:cs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1664B6-CA27-06D3-5860-DD83E8AD7ECE}"/>
              </a:ext>
            </a:extLst>
          </p:cNvPr>
          <p:cNvSpPr txBox="1"/>
          <p:nvPr/>
        </p:nvSpPr>
        <p:spPr>
          <a:xfrm>
            <a:off x="579863" y="3902927"/>
            <a:ext cx="10337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altLang="zh-CN" sz="2400" b="1" dirty="0">
                <a:solidFill>
                  <a:srgbClr val="313131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  </a:t>
            </a: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不幸</a:t>
            </a:r>
            <a:r>
              <a:rPr lang="en-US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2038</a:t>
            </a: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年後大一新生又開始斷崖式的消失了這就是第二波少子化！</a:t>
            </a:r>
            <a:endParaRPr lang="en-US" sz="24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C21772-DF23-ABF7-42B4-E2ED15AF8CFF}"/>
              </a:ext>
            </a:extLst>
          </p:cNvPr>
          <p:cNvSpPr txBox="1"/>
          <p:nvPr/>
        </p:nvSpPr>
        <p:spPr>
          <a:xfrm>
            <a:off x="814039" y="4471641"/>
            <a:ext cx="89432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2025</a:t>
            </a:r>
            <a:r>
              <a:rPr lang="zh-TW" altLang="en-US" sz="2800" dirty="0">
                <a:solidFill>
                  <a:srgbClr val="FF0000"/>
                </a:solidFill>
              </a:rPr>
              <a:t>年 台灣新生兒過去</a:t>
            </a:r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r>
              <a:rPr lang="zh-TW" altLang="en-US" sz="2800" dirty="0">
                <a:solidFill>
                  <a:srgbClr val="FF0000"/>
                </a:solidFill>
              </a:rPr>
              <a:t>個月的總出生數為</a:t>
            </a:r>
            <a:r>
              <a:rPr lang="en-US" altLang="zh-TW" sz="2800" dirty="0">
                <a:solidFill>
                  <a:srgbClr val="FF0000"/>
                </a:solidFill>
              </a:rPr>
              <a:t>81,381</a:t>
            </a:r>
            <a:r>
              <a:rPr lang="zh-TW" altLang="en-US" sz="2800" dirty="0">
                <a:solidFill>
                  <a:srgbClr val="FF0000"/>
                </a:solidFill>
              </a:rPr>
              <a:t>人，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>也就是說每個月平均新生兒大約是</a:t>
            </a:r>
            <a:r>
              <a:rPr lang="en-US" altLang="zh-TW" sz="2800" dirty="0">
                <a:solidFill>
                  <a:srgbClr val="FF0000"/>
                </a:solidFill>
              </a:rPr>
              <a:t>9,000</a:t>
            </a:r>
            <a:endParaRPr lang="zh-TW" altLang="en-US" sz="2800" dirty="0">
              <a:solidFill>
                <a:srgbClr val="FF0000"/>
              </a:solidFill>
            </a:endParaRPr>
          </a:p>
          <a:p>
            <a:r>
              <a:rPr lang="zh-TW" altLang="en-US" sz="2800" dirty="0">
                <a:solidFill>
                  <a:srgbClr val="FF0000"/>
                </a:solidFill>
              </a:rPr>
              <a:t>我預估</a:t>
            </a:r>
            <a:r>
              <a:rPr lang="en-US" altLang="zh-TW" sz="2800" dirty="0">
                <a:solidFill>
                  <a:srgbClr val="FF0000"/>
                </a:solidFill>
              </a:rPr>
              <a:t>2025</a:t>
            </a:r>
            <a:r>
              <a:rPr lang="zh-TW" altLang="en-US" sz="2800" dirty="0">
                <a:solidFill>
                  <a:srgbClr val="FF0000"/>
                </a:solidFill>
              </a:rPr>
              <a:t>年全年的新生兒大約是</a:t>
            </a:r>
            <a:r>
              <a:rPr lang="en-US" altLang="zh-TW" sz="2800" dirty="0">
                <a:solidFill>
                  <a:srgbClr val="FF0000"/>
                </a:solidFill>
              </a:rPr>
              <a:t>108,000 </a:t>
            </a:r>
            <a:r>
              <a:rPr lang="zh-TW" altLang="en-US" sz="2800" dirty="0">
                <a:solidFill>
                  <a:srgbClr val="FF0000"/>
                </a:solidFill>
              </a:rPr>
              <a:t>人左右！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/>
            </a:r>
            <a:br>
              <a:rPr lang="zh-TW" altLang="en-US" sz="2800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BDA6-E9B4-E312-3DF2-E500B645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05" y="390294"/>
            <a:ext cx="11262732" cy="69137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每年年數加上</a:t>
            </a:r>
            <a:r>
              <a:rPr lang="en-US" altLang="zh-TW" sz="3200" dirty="0">
                <a:solidFill>
                  <a:srgbClr val="FF0000"/>
                </a:solidFill>
              </a:rPr>
              <a:t>18</a:t>
            </a:r>
            <a:r>
              <a:rPr lang="zh-TW" altLang="en-US" sz="3200" dirty="0">
                <a:solidFill>
                  <a:srgbClr val="FF0000"/>
                </a:solidFill>
              </a:rPr>
              <a:t>年：出生人口數就會變成 大一考生人數！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574" y="1460809"/>
            <a:ext cx="6077412" cy="4962293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 </a:t>
            </a:r>
            <a:r>
              <a:rPr lang="zh-TW" altLang="en-US" sz="2400" b="1" dirty="0">
                <a:solidFill>
                  <a:srgbClr val="0070C0"/>
                </a:solidFill>
              </a:rPr>
              <a:t>出生年     大一考生年    出生人口數</a:t>
            </a:r>
          </a:p>
          <a:p>
            <a:r>
              <a:rPr lang="zh-TW" altLang="en-US" sz="2400" b="1" dirty="0"/>
              <a:t> </a:t>
            </a:r>
            <a:r>
              <a:rPr lang="en-US" altLang="zh-TW" sz="2400" b="1" dirty="0">
                <a:solidFill>
                  <a:srgbClr val="FF0000"/>
                </a:solidFill>
              </a:rPr>
              <a:t>1976         1994                  425,125. </a:t>
            </a:r>
            <a:r>
              <a:rPr lang="en-US" altLang="zh-TW" sz="2400" b="1" dirty="0"/>
              <a:t>      </a:t>
            </a:r>
            <a:endParaRPr lang="zh-TW" altLang="en-US" sz="2400" b="1" dirty="0"/>
          </a:p>
          <a:p>
            <a:r>
              <a:rPr lang="zh-TW" altLang="en-US" sz="2400" b="1" dirty="0"/>
              <a:t> </a:t>
            </a:r>
            <a:r>
              <a:rPr lang="zh-TW" altLang="en-US" sz="2400" b="1" dirty="0">
                <a:solidFill>
                  <a:srgbClr val="0070C0"/>
                </a:solidFill>
              </a:rPr>
              <a:t> </a:t>
            </a:r>
            <a:r>
              <a:rPr lang="en-US" altLang="zh-TW" sz="2400" b="1" dirty="0">
                <a:solidFill>
                  <a:srgbClr val="0070C0"/>
                </a:solidFill>
              </a:rPr>
              <a:t>2020         2038                165,249</a:t>
            </a:r>
            <a:endParaRPr lang="zh-TW" altLang="en-US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/>
              <a:t>  </a:t>
            </a:r>
            <a:r>
              <a:rPr lang="en-US" altLang="zh-TW" sz="2400" b="1" dirty="0"/>
              <a:t>2021         2039                153,820</a:t>
            </a:r>
            <a:endParaRPr lang="zh-TW" altLang="en-US" sz="2400" b="1" dirty="0"/>
          </a:p>
          <a:p>
            <a:r>
              <a:rPr lang="zh-TW" altLang="en-US" sz="2400" b="1" dirty="0"/>
              <a:t>  </a:t>
            </a:r>
            <a:r>
              <a:rPr lang="en-US" altLang="zh-TW" sz="2400" b="1" dirty="0"/>
              <a:t>2022         2040                138,986</a:t>
            </a:r>
            <a:endParaRPr lang="zh-TW" altLang="en-US" sz="2400" b="1" dirty="0"/>
          </a:p>
          <a:p>
            <a:r>
              <a:rPr lang="zh-TW" altLang="en-US" sz="2400" b="1" dirty="0"/>
              <a:t>  </a:t>
            </a:r>
            <a:r>
              <a:rPr lang="en-US" altLang="zh-TW" sz="2400" b="1" dirty="0"/>
              <a:t>2023         2041                135,571</a:t>
            </a:r>
            <a:endParaRPr lang="zh-TW" altLang="en-US" sz="2400" b="1" dirty="0"/>
          </a:p>
          <a:p>
            <a:r>
              <a:rPr lang="zh-TW" altLang="en-US" sz="2400" b="1" dirty="0"/>
              <a:t>  </a:t>
            </a:r>
            <a:r>
              <a:rPr lang="en-US" altLang="zh-TW" sz="2400" b="1" dirty="0"/>
              <a:t>2024         2042                134,856</a:t>
            </a:r>
            <a:endParaRPr lang="zh-TW" altLang="en-US" sz="2400" b="1" dirty="0"/>
          </a:p>
          <a:p>
            <a:r>
              <a:rPr lang="zh-TW" altLang="en-US" sz="2400" b="1" dirty="0"/>
              <a:t> </a:t>
            </a:r>
            <a:r>
              <a:rPr lang="zh-TW" altLang="en-US" sz="2400" b="1" dirty="0">
                <a:solidFill>
                  <a:srgbClr val="FF0000"/>
                </a:solidFill>
              </a:rPr>
              <a:t> </a:t>
            </a:r>
            <a:r>
              <a:rPr lang="en-US" altLang="zh-TW" sz="2400" b="1" dirty="0">
                <a:solidFill>
                  <a:srgbClr val="0070C0"/>
                </a:solidFill>
              </a:rPr>
              <a:t>2025         2043                108,000 (</a:t>
            </a:r>
            <a:r>
              <a:rPr lang="zh-TW" altLang="en-US" sz="2400" b="1" dirty="0">
                <a:solidFill>
                  <a:srgbClr val="0070C0"/>
                </a:solidFill>
              </a:rPr>
              <a:t>預估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/>
            </a:r>
            <a:br>
              <a:rPr lang="zh-TW" altLang="en-US" sz="2400" b="1" dirty="0">
                <a:solidFill>
                  <a:srgbClr val="0070C0"/>
                </a:solidFill>
              </a:rPr>
            </a:br>
            <a:r>
              <a:rPr lang="zh-TW" altLang="en-US" sz="2400" dirty="0"/>
              <a:t/>
            </a:r>
            <a:br>
              <a:rPr lang="zh-TW" alt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3103" y="1449659"/>
            <a:ext cx="5609064" cy="5140712"/>
          </a:xfrm>
        </p:spPr>
        <p:txBody>
          <a:bodyPr>
            <a:normAutofit fontScale="92500"/>
          </a:bodyPr>
          <a:lstStyle/>
          <a:p>
            <a:r>
              <a:rPr lang="zh-TW" altLang="en-US" sz="2700" b="1" dirty="0">
                <a:solidFill>
                  <a:srgbClr val="FF0000"/>
                </a:solidFill>
              </a:rPr>
              <a:t>短短</a:t>
            </a:r>
            <a:r>
              <a:rPr lang="en-US" altLang="zh-TW" sz="2700" b="1" dirty="0">
                <a:solidFill>
                  <a:srgbClr val="FF0000"/>
                </a:solidFill>
              </a:rPr>
              <a:t>49</a:t>
            </a:r>
            <a:r>
              <a:rPr lang="zh-TW" altLang="en-US" sz="2700" b="1" dirty="0">
                <a:solidFill>
                  <a:srgbClr val="FF0000"/>
                </a:solidFill>
              </a:rPr>
              <a:t>年：由</a:t>
            </a:r>
            <a:r>
              <a:rPr lang="en-US" altLang="zh-TW" sz="2700" b="1" dirty="0">
                <a:solidFill>
                  <a:srgbClr val="FF0000"/>
                </a:solidFill>
              </a:rPr>
              <a:t>425;125(1976</a:t>
            </a:r>
            <a:r>
              <a:rPr lang="zh-TW" altLang="en-US" sz="2700" b="1" dirty="0">
                <a:solidFill>
                  <a:srgbClr val="FF0000"/>
                </a:solidFill>
              </a:rPr>
              <a:t>年</a:t>
            </a:r>
            <a:r>
              <a:rPr lang="en-US" altLang="zh-TW" sz="2700" b="1" dirty="0">
                <a:solidFill>
                  <a:srgbClr val="FF0000"/>
                </a:solidFill>
              </a:rPr>
              <a:t>)</a:t>
            </a:r>
            <a:r>
              <a:rPr lang="zh-TW" altLang="en-US" sz="2700" b="1" dirty="0">
                <a:solidFill>
                  <a:srgbClr val="FF0000"/>
                </a:solidFill>
              </a:rPr>
              <a:t>降到 </a:t>
            </a:r>
            <a:r>
              <a:rPr lang="en-US" altLang="zh-TW" sz="2700" b="1" dirty="0">
                <a:solidFill>
                  <a:srgbClr val="FF0000"/>
                </a:solidFill>
              </a:rPr>
              <a:t>108,800(</a:t>
            </a:r>
            <a:r>
              <a:rPr lang="zh-TW" altLang="en-US" sz="2700" b="1" dirty="0">
                <a:solidFill>
                  <a:srgbClr val="FF0000"/>
                </a:solidFill>
              </a:rPr>
              <a:t>預估</a:t>
            </a:r>
            <a:r>
              <a:rPr lang="en-US" altLang="zh-TW" sz="2700" b="1" dirty="0">
                <a:solidFill>
                  <a:srgbClr val="FF0000"/>
                </a:solidFill>
              </a:rPr>
              <a:t>) </a:t>
            </a:r>
            <a:r>
              <a:rPr lang="zh-TW" altLang="en-US" sz="2700" b="1" dirty="0">
                <a:solidFill>
                  <a:srgbClr val="FF0000"/>
                </a:solidFill>
              </a:rPr>
              <a:t>減少 </a:t>
            </a:r>
            <a:r>
              <a:rPr lang="en-US" altLang="zh-TW" sz="2700" b="1" dirty="0">
                <a:solidFill>
                  <a:srgbClr val="FF0000"/>
                </a:solidFill>
              </a:rPr>
              <a:t>317,125 </a:t>
            </a:r>
            <a:r>
              <a:rPr lang="zh-TW" altLang="en-US" sz="2700" b="1" dirty="0">
                <a:solidFill>
                  <a:srgbClr val="FF0000"/>
                </a:solidFill>
              </a:rPr>
              <a:t>人</a:t>
            </a:r>
          </a:p>
          <a:p>
            <a:r>
              <a:rPr lang="en-US" altLang="zh-TW" sz="2700" b="1" dirty="0">
                <a:solidFill>
                  <a:srgbClr val="FF0000"/>
                </a:solidFill>
              </a:rPr>
              <a:t>or </a:t>
            </a:r>
            <a:r>
              <a:rPr lang="zh-TW" altLang="en-US" sz="2700" b="1" dirty="0">
                <a:solidFill>
                  <a:srgbClr val="FF0000"/>
                </a:solidFill>
              </a:rPr>
              <a:t>減少</a:t>
            </a:r>
            <a:r>
              <a:rPr lang="en-US" altLang="zh-TW" sz="2700" b="1" dirty="0">
                <a:solidFill>
                  <a:srgbClr val="FF0000"/>
                </a:solidFill>
              </a:rPr>
              <a:t>74.59 </a:t>
            </a:r>
            <a:r>
              <a:rPr lang="zh-TW" altLang="en-US" sz="2700" b="1" dirty="0">
                <a:solidFill>
                  <a:srgbClr val="FF0000"/>
                </a:solidFill>
              </a:rPr>
              <a:t>％！</a:t>
            </a:r>
          </a:p>
          <a:p>
            <a:r>
              <a:rPr lang="zh-TW" altLang="en-US" sz="2400" dirty="0">
                <a:solidFill>
                  <a:srgbClr val="0070C0"/>
                </a:solidFill>
              </a:rPr>
              <a:t>所以私立大學未來最大危機：招不到學生！</a:t>
            </a:r>
          </a:p>
          <a:p>
            <a:r>
              <a:rPr lang="zh-TW" altLang="en-US" sz="2400" dirty="0">
                <a:solidFill>
                  <a:srgbClr val="0070C0"/>
                </a:solidFill>
              </a:rPr>
              <a:t>請參考：少子化難救！人口連</a:t>
            </a:r>
            <a:r>
              <a:rPr lang="en-US" altLang="zh-TW" sz="2400" dirty="0">
                <a:solidFill>
                  <a:srgbClr val="0070C0"/>
                </a:solidFill>
              </a:rPr>
              <a:t>21</a:t>
            </a:r>
            <a:r>
              <a:rPr lang="zh-TW" altLang="en-US" sz="2400" dirty="0">
                <a:solidFill>
                  <a:srgbClr val="0070C0"/>
                </a:solidFill>
              </a:rPr>
              <a:t>月負成長、</a:t>
            </a:r>
            <a:r>
              <a:rPr lang="zh-TW" altLang="en-US" sz="2400" dirty="0">
                <a:solidFill>
                  <a:srgbClr val="FF0000"/>
                </a:solidFill>
              </a:rPr>
              <a:t>新生兒連</a:t>
            </a:r>
            <a:r>
              <a:rPr lang="en-US" altLang="zh-TW" sz="2400" dirty="0">
                <a:solidFill>
                  <a:srgbClr val="FF0000"/>
                </a:solidFill>
              </a:rPr>
              <a:t>9</a:t>
            </a:r>
            <a:r>
              <a:rPr lang="zh-TW" altLang="en-US" sz="2400" dirty="0">
                <a:solidFill>
                  <a:srgbClr val="FF0000"/>
                </a:solidFill>
              </a:rPr>
              <a:t>個月不到</a:t>
            </a:r>
            <a:r>
              <a:rPr lang="en-US" altLang="zh-TW" sz="2400" dirty="0">
                <a:solidFill>
                  <a:srgbClr val="FF0000"/>
                </a:solidFill>
              </a:rPr>
              <a:t>9</a:t>
            </a:r>
            <a:r>
              <a:rPr lang="zh-TW" altLang="en-US" sz="2400" dirty="0">
                <a:solidFill>
                  <a:srgbClr val="FF0000"/>
                </a:solidFill>
              </a:rPr>
              <a:t>千人 </a:t>
            </a:r>
            <a:r>
              <a:rPr lang="en-US" altLang="zh-TW" sz="2400" dirty="0">
                <a:solidFill>
                  <a:srgbClr val="FF0000"/>
                </a:solidFill>
              </a:rPr>
              <a:t>!</a:t>
            </a:r>
            <a:endParaRPr lang="zh-TW" altLang="en-US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rgbClr val="0070C0"/>
                </a:solidFill>
              </a:rPr>
              <a:t>2025-10-09 </a:t>
            </a:r>
            <a:endParaRPr lang="zh-TW" altLang="en-US" sz="2400" dirty="0">
              <a:solidFill>
                <a:srgbClr val="0070C0"/>
              </a:solidFill>
            </a:endParaRPr>
          </a:p>
          <a:p>
            <a:r>
              <a:rPr lang="en-US" altLang="zh-TW" sz="2400" dirty="0">
                <a:solidFill>
                  <a:srgbClr val="0070C0"/>
                </a:solidFill>
              </a:rPr>
              <a:t>https://udn.com/news/story/7266/9059548</a:t>
            </a:r>
            <a:endParaRPr lang="zh-TW" altLang="en-US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6D4AAB-0D71-1EA2-8682-4D31382A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5" y="548641"/>
            <a:ext cx="10638263" cy="655692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這是一個非常嚴重的問題原因如下：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A8DD72CF-6012-1F6E-B2A4-B9E8CCC7F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5620" y="1492276"/>
            <a:ext cx="5999356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</a:rPr>
              <a:t>2021-2022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cs typeface="SimSun" panose="02010600030101010101" pitchFamily="2" charset="-122"/>
              </a:rPr>
              <a:t>的數據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cs typeface="SimSun" panose="02010600030101010101" pitchFamily="2" charset="-122"/>
              </a:rPr>
              <a:t>台灣大專院校學生數列表（高等教育與技職）：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  <a:hlinkClick r:id="rId2"/>
              </a:rPr>
              <a:t>https://zh.wikipedia.org/wiki/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ea typeface="UICTFontTextStyleBody"/>
                <a:cs typeface="SimSun" panose="02010600030101010101" pitchFamily="2" charset="-122"/>
                <a:hlinkClick r:id="rId2"/>
              </a:rPr>
              <a:t>台灣大專院校學生數列表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cs typeface="SimSun" panose="02010600030101010101" pitchFamily="2" charset="-122"/>
              </a:rPr>
              <a:t>總共台灣有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ea typeface="UICTFontTextStyleBody"/>
                <a:cs typeface="SimSun" panose="02010600030101010101" pitchFamily="2" charset="-122"/>
              </a:rPr>
              <a:t>151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UICTFontTextStyleBody"/>
                <a:cs typeface="SimSun" panose="02010600030101010101" pitchFamily="2" charset="-122"/>
              </a:rPr>
              <a:t>所公私立學校：大學生總人數是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ea typeface="UICTFontTextStyleBody"/>
                <a:cs typeface="SimSun" panose="02010600030101010101" pitchFamily="2" charset="-122"/>
              </a:rPr>
              <a:t>1,203,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</a:rPr>
              <a:t>46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cs typeface="SimSun" panose="02010600030101010101" pitchFamily="2" charset="-122"/>
              </a:rPr>
              <a:t>大一學生大約是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UICTFontTextStyleBody"/>
                <a:cs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UICTFontTextStyleBody"/>
                <a:cs typeface="SimSun" panose="02010600030101010101" pitchFamily="2" charset="-122"/>
              </a:rPr>
              <a:t>300,865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cs typeface="SimSun" panose="02010600030101010101" pitchFamily="2" charset="-122"/>
              </a:rPr>
              <a:t>人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cs typeface="SimSun" panose="02010600030101010101" pitchFamily="2" charset="-122"/>
              </a:rPr>
              <a:t>（包含硏究院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SimSun" panose="02010600030101010101" pitchFamily="2" charset="-122"/>
              </a:rPr>
              <a:t>or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cs typeface="SimSun" panose="02010600030101010101" pitchFamily="2" charset="-122"/>
              </a:rPr>
              <a:t>其他）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UICTFontTextStyleBody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cs typeface="SimSun" panose="02010600030101010101" pitchFamily="2" charset="-122"/>
              </a:rPr>
              <a:t>分配如下：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</a:rPr>
              <a:t>47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cs typeface="SimSun" panose="02010600030101010101" pitchFamily="2" charset="-122"/>
              </a:rPr>
              <a:t>所公立大學拿走：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UICTFontTextStyleBody"/>
                <a:cs typeface="SimSun" panose="02010600030101010101" pitchFamily="2" charset="-122"/>
              </a:rPr>
              <a:t>108,444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/>
                <a:cs typeface="SimSun" panose="02010600030101010101" pitchFamily="2" charset="-122"/>
              </a:rPr>
              <a:t>人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</a:rPr>
              <a:t>104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cs typeface="SimSun" panose="02010600030101010101" pitchFamily="2" charset="-122"/>
              </a:rPr>
              <a:t>所私立大學拿走：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UICTFontTextStyleBody"/>
                <a:cs typeface="SimSun" panose="02010600030101010101" pitchFamily="2" charset="-122"/>
              </a:rPr>
              <a:t>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</a:rPr>
              <a:t> 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UICTFontTextStyleBody"/>
                <a:cs typeface="SimSun" panose="02010600030101010101" pitchFamily="2" charset="-122"/>
              </a:rPr>
              <a:t>192,421 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/>
                <a:cs typeface="SimSun" panose="02010600030101010101" pitchFamily="2" charset="-122"/>
              </a:rPr>
              <a:t>人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C3B705-FE63-89CB-D25A-DB5D3C1A5B1E}"/>
              </a:ext>
            </a:extLst>
          </p:cNvPr>
          <p:cNvSpPr txBox="1"/>
          <p:nvPr/>
        </p:nvSpPr>
        <p:spPr>
          <a:xfrm>
            <a:off x="612648" y="5151862"/>
            <a:ext cx="61561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在</a:t>
            </a:r>
            <a:r>
              <a:rPr lang="en-US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2043</a:t>
            </a: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年：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大一考生只有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108,000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人</a:t>
            </a:r>
            <a:endParaRPr lang="en-US" sz="24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>
              <a:buNone/>
            </a:pP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加上研究院及其他考生每年大約有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22,000</a:t>
            </a:r>
            <a:endParaRPr lang="en-US" sz="24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>
              <a:buNone/>
            </a:pP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所有的考生總共</a:t>
            </a:r>
            <a:r>
              <a:rPr lang="en-US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130,000</a:t>
            </a: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人</a:t>
            </a:r>
            <a:endParaRPr lang="en-US" sz="24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43006D-5FBB-1A27-4758-0EA8E3060624}"/>
              </a:ext>
            </a:extLst>
          </p:cNvPr>
          <p:cNvSpPr txBox="1"/>
          <p:nvPr/>
        </p:nvSpPr>
        <p:spPr>
          <a:xfrm>
            <a:off x="6846850" y="1513396"/>
            <a:ext cx="502467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而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47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所公立大學拿走：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 108,444 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人</a:t>
            </a:r>
            <a:endParaRPr lang="en-US" sz="24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>
              <a:buNone/>
            </a:pP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也就是說剩下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 21,556 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人</a:t>
            </a:r>
            <a:r>
              <a:rPr lang="zh-CN" sz="24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UICTFontTextStyleBody"/>
                <a:cs typeface="SimSun" panose="02010600030101010101" pitchFamily="2" charset="-122"/>
              </a:rPr>
              <a:t> 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分給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104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所私立大學！</a:t>
            </a:r>
            <a:endParaRPr lang="en-US" sz="24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>
              <a:buNone/>
            </a:pP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過去每年私立大學可招到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191,421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位學生！</a:t>
            </a:r>
            <a:endParaRPr lang="en-US" sz="24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>
              <a:buNone/>
            </a:pP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由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192,421 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斷崖式的劇降至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22,556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位學生！（只剩下</a:t>
            </a:r>
            <a:r>
              <a:rPr lang="en-US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11.2 </a:t>
            </a:r>
            <a:r>
              <a:rPr lang="zh-CN" sz="2400" b="1" dirty="0">
                <a:solidFill>
                  <a:srgbClr val="0070C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％）</a:t>
            </a:r>
            <a:endParaRPr lang="en-US" sz="24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CDDFA1-97D5-BD2E-8688-B4BE44486EDA}"/>
              </a:ext>
            </a:extLst>
          </p:cNvPr>
          <p:cNvSpPr txBox="1"/>
          <p:nvPr/>
        </p:nvSpPr>
        <p:spPr>
          <a:xfrm>
            <a:off x="6969512" y="4460488"/>
            <a:ext cx="4962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這是未來＂所有</a:t>
            </a:r>
            <a:r>
              <a:rPr lang="en-US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104</a:t>
            </a: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所私立大學面臨最大問題：招不到學生＂</a:t>
            </a:r>
            <a:endParaRPr lang="en-US" sz="24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>
              <a:buNone/>
            </a:pPr>
            <a:r>
              <a:rPr lang="zh-CN" sz="2400" b="1" dirty="0">
                <a:solidFill>
                  <a:srgbClr val="FF0000"/>
                </a:solidFill>
                <a:effectLst/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東海大學也無法幸免：也可能招不到學生！</a:t>
            </a:r>
            <a:endParaRPr lang="en-US" sz="24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7F6033-1C4C-7B2F-31A3-3ACA8BBB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B9BAA-DFE4-2390-F0A0-587B0066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24" y="312235"/>
            <a:ext cx="6668430" cy="63562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        招不到學生的後果：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C736E900-9739-1D24-0319-4B1E5C55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21" y="1219110"/>
            <a:ext cx="51853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私校退場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10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年／從廣設大學到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17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私校倒閉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    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6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cs typeface="SimSun" panose="02010600030101010101" pitchFamily="2" charset="-122"/>
              </a:rPr>
              <a:t>張圖表看懂關鍵數據</a:t>
            </a:r>
            <a:r>
              <a:rPr lang="zh-CN" altLang="en-US" sz="2800" b="1" dirty="0">
                <a:solidFill>
                  <a:srgbClr val="0070C0"/>
                </a:solidFill>
                <a:cs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2024-10-16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4285F4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  <a:hlinkClick r:id="rId3"/>
              </a:rPr>
              <a:t>https://udn.com/news/story/124243/8278379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4285F4"/>
              </a:solidFill>
              <a:effectLst/>
              <a:latin typeface="UICTFontTextStyleBody" charset="0"/>
              <a:ea typeface="UICTFontTextStyleBody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solidFill>
                <a:srgbClr val="4285F4"/>
              </a:solidFill>
              <a:latin typeface="UICTFontTextStyleBody" charset="0"/>
              <a:ea typeface="UICTFontTextStyleBody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4285F4"/>
              </a:solidFill>
              <a:effectLst/>
              <a:latin typeface="UICTFontTextStyleBody" charset="0"/>
              <a:ea typeface="UICTFontTextStyleBody" charset="0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CTFontTextStyleBody" charset="0"/>
                <a:ea typeface="UICTFontTextStyleBody" charset="0"/>
                <a:cs typeface="SimSun" panose="02010600030101010101" pitchFamily="2" charset="-122"/>
              </a:rPr>
              <a:t>96</a:t>
            </a:r>
            <a:r>
              <a:rPr lang="zh-CN" altLang="en-US" sz="28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   </a:t>
            </a:r>
            <a:r>
              <a:rPr lang="en-US" altLang="zh-CN" sz="28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:  164</a:t>
            </a:r>
            <a:r>
              <a:rPr lang="zh-TW" altLang="en-US" sz="28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所大專院校</a:t>
            </a:r>
            <a:endParaRPr lang="en-US" altLang="zh-TW" sz="28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ICTFontTextStyleBody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SimSun" panose="02010600030101010101" pitchFamily="2" charset="-122"/>
              </a:rPr>
              <a:t>112</a:t>
            </a:r>
            <a:r>
              <a:rPr lang="zh-CN" altLang="en-US" sz="28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 </a:t>
            </a:r>
            <a:r>
              <a:rPr lang="en-US" altLang="zh-CN" sz="28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總共</a:t>
            </a:r>
            <a:r>
              <a:rPr lang="en-US" altLang="zh-CN" sz="28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145 (151) </a:t>
            </a:r>
            <a:r>
              <a:rPr lang="zh-TW" altLang="en-US" sz="28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</a:t>
            </a:r>
            <a:endParaRPr lang="en-US" altLang="zh-TW" sz="28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           </a:t>
            </a:r>
            <a:r>
              <a:rPr lang="zh-TW" altLang="en-US" sz="28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大專院校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ICTFontTextStyleBody" charset="0"/>
              <a:ea typeface="UICTFontTextStyleBody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b="1" dirty="0">
              <a:solidFill>
                <a:srgbClr val="4285F4"/>
              </a:solidFill>
              <a:latin typeface="UICTFontTextStyleBody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4285F4"/>
              </a:solidFill>
              <a:effectLst/>
              <a:latin typeface="UICTFontTextStyleBody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b="1" dirty="0">
              <a:solidFill>
                <a:srgbClr val="4285F4"/>
              </a:solidFill>
              <a:latin typeface="UICTFontTextStyleBody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4285F4"/>
              </a:solidFill>
              <a:effectLst/>
              <a:latin typeface="UICTFontTextStyleBody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img-f1f8df8f-48bf-47d9-af8d-688cc7ff7d33" descr="IMG_5330.PNG">
            <a:extLst>
              <a:ext uri="{FF2B5EF4-FFF2-40B4-BE49-F238E27FC236}">
                <a16:creationId xmlns="" xmlns:a16="http://schemas.microsoft.com/office/drawing/2014/main" id="{2947DA48-E22E-3D11-8277-ACDD255E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24" y="1215484"/>
            <a:ext cx="6584023" cy="479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8D4095-5886-F240-1492-158EBE99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3CFC1-3DD2-A7C9-A61C-9402E56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356840"/>
            <a:ext cx="10861288" cy="49065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                                 歷年退場學校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img-6a52a28c-5183-4d0a-889c-4f6e9a6b01ca" descr="IMG_5329.PNG">
            <a:extLst>
              <a:ext uri="{FF2B5EF4-FFF2-40B4-BE49-F238E27FC236}">
                <a16:creationId xmlns="" xmlns:a16="http://schemas.microsoft.com/office/drawing/2014/main" id="{AB723875-7677-BC60-BA33-608D5E9F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98" y="1091381"/>
            <a:ext cx="7207691" cy="54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9B150F-D07B-3864-5FBF-BCE2005D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117" y="1483112"/>
            <a:ext cx="3490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UICTFontTextStyleBody" charset="0"/>
                <a:ea typeface="SimSun" panose="02010600030101010101" pitchFamily="2" charset="-122"/>
                <a:cs typeface="SimSun" panose="02010600030101010101" pitchFamily="2" charset="-122"/>
              </a:rPr>
              <a:t>2014</a:t>
            </a:r>
            <a:r>
              <a:rPr lang="zh-CN" altLang="en-US" sz="2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 </a:t>
            </a:r>
            <a:r>
              <a:rPr lang="en-US" altLang="zh-CN" sz="2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- 2023</a:t>
            </a:r>
            <a:r>
              <a:rPr lang="zh-CN" altLang="en-US" sz="2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:  11</a:t>
            </a:r>
            <a:r>
              <a:rPr lang="zh-TW" altLang="en-US" sz="20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</a:t>
            </a:r>
            <a:r>
              <a:rPr lang="zh-CN" altLang="en-US" sz="2000" b="1" dirty="0">
                <a:solidFill>
                  <a:srgbClr val="FF0000"/>
                </a:solidFill>
              </a:rPr>
              <a:t>退場</a:t>
            </a:r>
            <a:endParaRPr lang="en-US" altLang="zh-TW" sz="2000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FF0000"/>
              </a:solidFill>
              <a:latin typeface="UICTFontTextStyleBody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UICTFontTextStyleBody" charset="0"/>
                <a:ea typeface="SimSun" panose="02010600030101010101" pitchFamily="2" charset="-122"/>
                <a:cs typeface="SimSun" panose="02010600030101010101" pitchFamily="2" charset="-122"/>
              </a:rPr>
              <a:t>2024</a:t>
            </a:r>
            <a:r>
              <a:rPr lang="zh-CN" altLang="en-US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   </a:t>
            </a:r>
            <a:r>
              <a:rPr lang="en-US" altLang="zh-CN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:  4</a:t>
            </a:r>
            <a:r>
              <a:rPr lang="zh-TW" altLang="en-US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</a:t>
            </a:r>
            <a:r>
              <a:rPr lang="zh-CN" altLang="en-US" b="1" dirty="0">
                <a:solidFill>
                  <a:srgbClr val="FF0000"/>
                </a:solidFill>
              </a:rPr>
              <a:t>退場</a:t>
            </a:r>
            <a:endParaRPr lang="en-US" altLang="zh-TW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Aptos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UICTFontTextStyleBody" charset="0"/>
                <a:ea typeface="SimSun" panose="02010600030101010101" pitchFamily="2" charset="-122"/>
                <a:cs typeface="SimSun" panose="02010600030101010101" pitchFamily="2" charset="-122"/>
              </a:rPr>
              <a:t>2025</a:t>
            </a:r>
            <a:r>
              <a:rPr lang="zh-CN" altLang="en-US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 </a:t>
            </a:r>
            <a:r>
              <a:rPr lang="en-US" altLang="zh-CN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-  2027</a:t>
            </a:r>
            <a:r>
              <a:rPr lang="zh-CN" altLang="en-US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:  2</a:t>
            </a:r>
            <a:r>
              <a:rPr lang="zh-TW" altLang="en-US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</a:t>
            </a:r>
            <a:r>
              <a:rPr lang="zh-CN" altLang="en-US" b="1" dirty="0">
                <a:solidFill>
                  <a:srgbClr val="FF0000"/>
                </a:solidFill>
              </a:rPr>
              <a:t>退場</a:t>
            </a:r>
            <a:endParaRPr lang="en-US" altLang="zh-CN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FF0000"/>
              </a:solidFill>
              <a:latin typeface="UICTFontTextStyleBody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總共</a:t>
            </a:r>
            <a:r>
              <a:rPr lang="en-US" altLang="zh-CN" sz="32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SimSun" panose="02010600030101010101" pitchFamily="2" charset="-122"/>
              </a:rPr>
              <a:t>17</a:t>
            </a:r>
            <a:r>
              <a:rPr lang="zh-TW" altLang="en-US" sz="32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</a:t>
            </a:r>
            <a:r>
              <a:rPr lang="zh-CN" altLang="en-US" sz="3200" b="1" dirty="0">
                <a:solidFill>
                  <a:srgbClr val="FF0000"/>
                </a:solidFill>
              </a:rPr>
              <a:t>退場</a:t>
            </a:r>
            <a:endParaRPr lang="en-US" altLang="zh-CN" sz="3200" b="1" dirty="0">
              <a:solidFill>
                <a:srgbClr val="FF0000"/>
              </a:solidFill>
              <a:latin typeface="UICTFontTextStyleBody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FF0000"/>
              </a:solidFill>
              <a:latin typeface="UICTFontTextStyleBody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剩下</a:t>
            </a:r>
            <a:r>
              <a:rPr lang="en-US" altLang="zh-CN" sz="4000" b="1" dirty="0">
                <a:solidFill>
                  <a:srgbClr val="FF0000"/>
                </a:solidFill>
                <a:latin typeface="UICTFontTextStyleBody"/>
                <a:ea typeface="SimSun" panose="02010600030101010101" pitchFamily="2" charset="-122"/>
                <a:cs typeface="SimSun" panose="02010600030101010101" pitchFamily="2" charset="-122"/>
              </a:rPr>
              <a:t>145 (151) </a:t>
            </a:r>
            <a:r>
              <a:rPr lang="zh-TW" altLang="en-US" sz="4000" b="1" dirty="0">
                <a:solidFill>
                  <a:srgbClr val="FF0000"/>
                </a:solidFill>
                <a:latin typeface="UICTFontTextStyleBody"/>
                <a:ea typeface="PMingLiU" panose="02020500000000000000" pitchFamily="18" charset="-120"/>
                <a:cs typeface="Aptos" panose="020B0004020202020204" pitchFamily="34" charset="0"/>
              </a:rPr>
              <a:t>所大專院校</a:t>
            </a:r>
            <a:endParaRPr lang="en-US" altLang="zh-CN" sz="4000" b="1" dirty="0">
              <a:solidFill>
                <a:srgbClr val="FF0000"/>
              </a:solidFill>
              <a:latin typeface="UICTFontTextStyleBody" charset="0"/>
              <a:ea typeface="UICTFontTextStyleBody" charset="0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54687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8eedf25-1b5c-411e-abc9-733ec2e7b269}" enabled="0" method="" siteId="{08eedf25-1b5c-411e-abc9-733ec2e7b26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1155</Words>
  <Application>Microsoft Office PowerPoint</Application>
  <PresentationFormat>寬螢幕</PresentationFormat>
  <Paragraphs>156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Aptos</vt:lpstr>
      <vt:lpstr>Neue Haas Grotesk Text Pro</vt:lpstr>
      <vt:lpstr>SimSun</vt:lpstr>
      <vt:lpstr>UICTFontTextStyleBody</vt:lpstr>
      <vt:lpstr>UICTFontTextStyleEmphasizedBody</vt:lpstr>
      <vt:lpstr>PMingLiU</vt:lpstr>
      <vt:lpstr>PMingLiU-ExtB</vt:lpstr>
      <vt:lpstr>Arial</vt:lpstr>
      <vt:lpstr>VanillaVTI</vt:lpstr>
      <vt:lpstr>如何幫助東海大學安全渡過第二波少子化的大海嘯！</vt:lpstr>
      <vt:lpstr>                                   大綱</vt:lpstr>
      <vt:lpstr>（A）少子化 :</vt:lpstr>
      <vt:lpstr>( A-1）第一波少子化（2011-2028） ：</vt:lpstr>
      <vt:lpstr>（A-2）暴風雨前的寧靜 : (2029 - 2037)</vt:lpstr>
      <vt:lpstr>每年年數加上18年：出生人口數就會變成 大一考生人數！</vt:lpstr>
      <vt:lpstr>這是一個非常嚴重的問題原因如下： </vt:lpstr>
      <vt:lpstr>        招不到學生的後果：</vt:lpstr>
      <vt:lpstr>                                 歷年退場學校</vt:lpstr>
      <vt:lpstr>解救的方法：</vt:lpstr>
      <vt:lpstr>PowerPoint 簡報</vt:lpstr>
      <vt:lpstr>數據：111學年度大學分發入學各系組最低錄取標準及錄取人數一覽表 https://www2.uac.edu.tw/111data/111_04.pdf   2022年台灣大專院校數位排行榜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如何幫助東海大學安全渡過第二波少子化的大海嘯！</dc:title>
  <dc:creator>Shuwen Chen</dc:creator>
  <cp:lastModifiedBy>user</cp:lastModifiedBy>
  <cp:revision>113</cp:revision>
  <cp:lastPrinted>2025-11-05T08:26:43Z</cp:lastPrinted>
  <dcterms:created xsi:type="dcterms:W3CDTF">2025-10-03T03:15:03Z</dcterms:created>
  <dcterms:modified xsi:type="dcterms:W3CDTF">2025-11-19T08:19:58Z</dcterms:modified>
</cp:coreProperties>
</file>